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75" r:id="rId7"/>
    <p:sldId id="276" r:id="rId8"/>
    <p:sldId id="264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2" r:id="rId19"/>
    <p:sldId id="273" r:id="rId20"/>
    <p:sldId id="274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9C59-F3C2-CC38-EE51-F060CACEF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3AB92-4350-D1C6-8226-DF3BD62E8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18997-D197-2A4F-F88B-C7BE84FD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ACBA-9357-5867-365B-F64B83439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750F-A033-D7EC-C62B-11FE1127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0E6D-9FF4-A3A1-F5DD-EE434EA9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949E1-7C58-D37B-7071-3E882FDB3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463FB-2508-5294-0352-095CA9F3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A94B5-B6C8-60FF-B254-6BAD16840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8D847-CC94-E60E-A8F4-9A17B6BB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4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C9CE1-4049-0A96-3583-6B5E75737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08227-F091-ED6A-20FE-8202BE468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99D70-6921-2595-6353-138731C9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71207-7EC9-2B3B-E3DA-2F414F56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E71D2-4F74-ED20-4B00-FE34683A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0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5678-3D6F-E113-3C7C-DB5401FB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F707-46C3-DEF1-5BF9-1BA93EFE1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F6DDA-AF2D-A624-757F-944F09808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67F10-B109-D5A7-FAE5-45EBE4C0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0886F-4587-1D33-8298-BC1DF4B3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0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6BED-F8E4-3448-BFAE-82BA0D44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728F0-01FC-D526-D612-C288C288B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DE013-2DF5-D0F3-EABA-F2C85B2B0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CE4A8-E8FA-AB6A-FB73-6FF76EEA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B278F-07B6-D3C9-6E5C-A4124FD0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4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7BD3-E303-3498-B660-BE37D87E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65D8-4073-5ECC-C795-88E734666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58FF5-4DFF-E1C9-3490-875C64C5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20B9-9BCD-1EEC-A01B-E32A6402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795C6-8914-6602-E470-331D66963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C721F-8208-B5FB-DB76-39C702D2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7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2103-4816-5336-8F3F-5B9DE22A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2AB77-3699-A9F2-EAA1-B886E6902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F7AD0-9655-A6C9-5C93-E68E90C37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042C9-0B74-21FF-1114-5998A06E5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A00BA-1975-2118-1067-75F5D2054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B01D3D-2DEC-8F94-8EB8-027DBC99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758492-3309-BF49-8EC2-478E41DA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4C61C-776C-88F1-DB89-93BE73648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9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F9E7-EA61-135B-6CAD-B4DE2E8C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27DE4-F8FC-1A75-604D-EB901EB8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8424C-CC2E-C129-896D-E6F23B49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2E915-422B-E8BA-E3E6-09FD8F6F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BF0D3-520F-E7BE-B59F-A08EDE86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AC15E-6D53-239B-2826-F5BB7741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902AE-1998-8EE0-8B9F-6A60CF9F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EA0F-E1C9-E76A-A71F-147F4899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3AD8F-F6DB-6448-8385-A3D39B34F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EE4F8-6AE1-44DF-0AF5-660D6D91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CD968-919C-FDEB-257E-E99A328D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04757-3614-4D39-7E3D-85F110BF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E9950-BDAA-A974-5234-AE41A56B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01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DE29-964F-D515-8EE5-5E1EE4CD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7D39F5-B385-69A8-544E-8F17DA2C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52E4F-30AA-79F1-5311-E114BC77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8F1D5-099A-2F0E-C23E-76E930053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380F5-88DD-4AC9-C206-F59B0F708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A019D-487B-C6D7-9504-BE58B85D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4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0DBD5-69C3-06C2-ED88-F2418D6E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FAA3E-EE57-BD5D-9F4B-5058DFD5E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E1CC4-F794-458F-6637-514806ECD5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6B4A0-B685-4D7F-91C0-33BD6436918F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AA112-B5A8-FB75-B7D9-A3E36EEA9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77DE4-0CCE-C887-DA3E-499A634D8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D3057-6329-4AFB-9BB7-89ED9BC88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5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9654-58F7-2B38-6050-F6244FA7D5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Oscilloscope and Power Supply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D2D78-FC4A-5A6D-42E6-19A95DF5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EE 213B Module 3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Rahul Iyer</a:t>
            </a:r>
          </a:p>
        </p:txBody>
      </p:sp>
    </p:spTree>
    <p:extLst>
      <p:ext uri="{BB962C8B-B14F-4D97-AF65-F5344CB8AC3E}">
        <p14:creationId xmlns:p14="http://schemas.microsoft.com/office/powerpoint/2010/main" val="1816925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A19F-F4CD-2D88-BAE1-2A6EE5A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Trigger Level</a:t>
            </a:r>
          </a:p>
        </p:txBody>
      </p:sp>
      <p:pic>
        <p:nvPicPr>
          <p:cNvPr id="10" name="Picture 9" descr="A close-up of a digital oscilloscope&#10;&#10;Description automatically generated">
            <a:extLst>
              <a:ext uri="{FF2B5EF4-FFF2-40B4-BE49-F238E27FC236}">
                <a16:creationId xmlns:a16="http://schemas.microsoft.com/office/drawing/2014/main" id="{3D4477E4-A254-8666-1FF5-DE36552B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439786"/>
            <a:ext cx="8196056" cy="51154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3F3090-BE2F-5809-7C40-598821B2C916}"/>
              </a:ext>
            </a:extLst>
          </p:cNvPr>
          <p:cNvSpPr/>
          <p:nvPr/>
        </p:nvSpPr>
        <p:spPr>
          <a:xfrm>
            <a:off x="6170473" y="2596998"/>
            <a:ext cx="298907" cy="2909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018BB6-F0D1-4216-D383-01DD74C7EDED}"/>
              </a:ext>
            </a:extLst>
          </p:cNvPr>
          <p:cNvCxnSpPr>
            <a:cxnSpLocks/>
          </p:cNvCxnSpPr>
          <p:nvPr/>
        </p:nvCxnSpPr>
        <p:spPr>
          <a:xfrm flipH="1">
            <a:off x="6469380" y="2241649"/>
            <a:ext cx="2301240" cy="4634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2CAFC6-02AD-85B3-9968-EB9F503ABE21}"/>
              </a:ext>
            </a:extLst>
          </p:cNvPr>
          <p:cNvSpPr txBox="1"/>
          <p:nvPr/>
        </p:nvSpPr>
        <p:spPr>
          <a:xfrm>
            <a:off x="8770620" y="2012602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Adjust the trigger level to 1.5V</a:t>
            </a:r>
          </a:p>
        </p:txBody>
      </p: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87184D-54A1-5D5F-247B-FA1302F76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51" y="2035583"/>
            <a:ext cx="4128802" cy="3261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4D4ADB-BB72-20F1-CB81-99F439A79FF7}"/>
              </a:ext>
            </a:extLst>
          </p:cNvPr>
          <p:cNvSpPr txBox="1"/>
          <p:nvPr/>
        </p:nvSpPr>
        <p:spPr>
          <a:xfrm>
            <a:off x="8760409" y="1223932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Trigger Level Readout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F8D29A-6370-4D3B-DBE5-C1933F8BEB40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090160" y="1408598"/>
            <a:ext cx="3670249" cy="831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C28EFF-BE1F-EBDB-0D12-B4A771F0C28B}"/>
              </a:ext>
            </a:extLst>
          </p:cNvPr>
          <p:cNvSpPr txBox="1"/>
          <p:nvPr/>
        </p:nvSpPr>
        <p:spPr>
          <a:xfrm>
            <a:off x="8791376" y="3107691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Trigger Level Cursor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9A135C-4A53-2744-B23B-A9744304A22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432560" y="3292357"/>
            <a:ext cx="7358816" cy="21585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9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A19F-F4CD-2D88-BAE1-2A6EE5A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automated measurement</a:t>
            </a:r>
          </a:p>
        </p:txBody>
      </p:sp>
      <p:pic>
        <p:nvPicPr>
          <p:cNvPr id="10" name="Picture 9" descr="A close-up of a digital oscilloscope&#10;&#10;Description automatically generated">
            <a:extLst>
              <a:ext uri="{FF2B5EF4-FFF2-40B4-BE49-F238E27FC236}">
                <a16:creationId xmlns:a16="http://schemas.microsoft.com/office/drawing/2014/main" id="{3D4477E4-A254-8666-1FF5-DE36552B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439786"/>
            <a:ext cx="8196056" cy="5115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84A19-1C4D-AC45-E0F0-734D8E420DDC}"/>
              </a:ext>
            </a:extLst>
          </p:cNvPr>
          <p:cNvSpPr txBox="1"/>
          <p:nvPr/>
        </p:nvSpPr>
        <p:spPr>
          <a:xfrm>
            <a:off x="8760409" y="5196473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Add a measurement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1DE0BB-7C43-0988-2AC6-F112F3F216A4}"/>
              </a:ext>
            </a:extLst>
          </p:cNvPr>
          <p:cNvCxnSpPr>
            <a:cxnSpLocks/>
            <a:stCxn id="6" idx="1"/>
            <a:endCxn id="15" idx="3"/>
          </p:cNvCxnSpPr>
          <p:nvPr/>
        </p:nvCxnSpPr>
        <p:spPr>
          <a:xfrm flipH="1" flipV="1">
            <a:off x="2026921" y="5351778"/>
            <a:ext cx="6733488" cy="29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4100F0-3AF3-37A9-8608-E629F899D61F}"/>
              </a:ext>
            </a:extLst>
          </p:cNvPr>
          <p:cNvCxnSpPr>
            <a:cxnSpLocks/>
            <a:stCxn id="40" idx="1"/>
            <a:endCxn id="34" idx="3"/>
          </p:cNvCxnSpPr>
          <p:nvPr/>
        </p:nvCxnSpPr>
        <p:spPr>
          <a:xfrm flipH="1">
            <a:off x="7115271" y="2970051"/>
            <a:ext cx="15689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2F42E95-2A25-1823-AF41-38DC62F5D80F}"/>
              </a:ext>
            </a:extLst>
          </p:cNvPr>
          <p:cNvSpPr/>
          <p:nvPr/>
        </p:nvSpPr>
        <p:spPr>
          <a:xfrm>
            <a:off x="6764249" y="2857499"/>
            <a:ext cx="351022" cy="2251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484ED-CFF1-47E1-E6D9-565EE4FBC78E}"/>
              </a:ext>
            </a:extLst>
          </p:cNvPr>
          <p:cNvSpPr txBox="1"/>
          <p:nvPr/>
        </p:nvSpPr>
        <p:spPr>
          <a:xfrm>
            <a:off x="8684207" y="2785385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Open the “measure” menu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ED6DF4B-8BFC-9098-0044-E1D77B983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71" y="2045356"/>
            <a:ext cx="4128802" cy="32617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880B272-8E5D-C124-0F92-A43723E2EC12}"/>
              </a:ext>
            </a:extLst>
          </p:cNvPr>
          <p:cNvSpPr/>
          <p:nvPr/>
        </p:nvSpPr>
        <p:spPr>
          <a:xfrm>
            <a:off x="1348741" y="5068597"/>
            <a:ext cx="678180" cy="566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4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A19F-F4CD-2D88-BAE1-2A6EE5A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automated measurement</a:t>
            </a:r>
          </a:p>
        </p:txBody>
      </p:sp>
      <p:pic>
        <p:nvPicPr>
          <p:cNvPr id="10" name="Picture 9" descr="A close-up of a digital oscilloscope&#10;&#10;Description automatically generated">
            <a:extLst>
              <a:ext uri="{FF2B5EF4-FFF2-40B4-BE49-F238E27FC236}">
                <a16:creationId xmlns:a16="http://schemas.microsoft.com/office/drawing/2014/main" id="{3D4477E4-A254-8666-1FF5-DE36552B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439786"/>
            <a:ext cx="8196056" cy="5115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84A19-1C4D-AC45-E0F0-734D8E420DDC}"/>
              </a:ext>
            </a:extLst>
          </p:cNvPr>
          <p:cNvSpPr txBox="1"/>
          <p:nvPr/>
        </p:nvSpPr>
        <p:spPr>
          <a:xfrm>
            <a:off x="8643014" y="3255476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Measurement type: frequency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5F2F353-1FBB-E5EA-0229-0016042C7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00" y="2008167"/>
            <a:ext cx="4225516" cy="33381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1DE0BB-7C43-0988-2AC6-F112F3F216A4}"/>
              </a:ext>
            </a:extLst>
          </p:cNvPr>
          <p:cNvCxnSpPr>
            <a:cxnSpLocks/>
          </p:cNvCxnSpPr>
          <p:nvPr/>
        </p:nvCxnSpPr>
        <p:spPr>
          <a:xfrm flipH="1">
            <a:off x="2026921" y="3512265"/>
            <a:ext cx="6616093" cy="1550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80B272-8E5D-C124-0F92-A43723E2EC12}"/>
              </a:ext>
            </a:extLst>
          </p:cNvPr>
          <p:cNvSpPr/>
          <p:nvPr/>
        </p:nvSpPr>
        <p:spPr>
          <a:xfrm>
            <a:off x="1348741" y="5068597"/>
            <a:ext cx="678180" cy="566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EEC04-A664-7361-FE1E-E862AEF153FE}"/>
              </a:ext>
            </a:extLst>
          </p:cNvPr>
          <p:cNvSpPr/>
          <p:nvPr/>
        </p:nvSpPr>
        <p:spPr>
          <a:xfrm>
            <a:off x="2725446" y="5063144"/>
            <a:ext cx="678180" cy="566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00A671-0E63-AD68-89E2-B8A4B3BF5204}"/>
              </a:ext>
            </a:extLst>
          </p:cNvPr>
          <p:cNvCxnSpPr>
            <a:cxnSpLocks/>
          </p:cNvCxnSpPr>
          <p:nvPr/>
        </p:nvCxnSpPr>
        <p:spPr>
          <a:xfrm flipH="1">
            <a:off x="3380621" y="3881597"/>
            <a:ext cx="5262393" cy="11760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AFBD78-A640-108E-DF83-6D8AC7DF26DC}"/>
              </a:ext>
            </a:extLst>
          </p:cNvPr>
          <p:cNvSpPr txBox="1"/>
          <p:nvPr/>
        </p:nvSpPr>
        <p:spPr>
          <a:xfrm>
            <a:off x="8643014" y="3656512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Measure channel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726957-6C65-A8FB-16CD-3AFBA0C36E6B}"/>
              </a:ext>
            </a:extLst>
          </p:cNvPr>
          <p:cNvCxnSpPr>
            <a:cxnSpLocks/>
          </p:cNvCxnSpPr>
          <p:nvPr/>
        </p:nvCxnSpPr>
        <p:spPr>
          <a:xfrm flipH="1">
            <a:off x="4081806" y="4260052"/>
            <a:ext cx="4584213" cy="7976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C23B888-6118-7488-1C63-3FD16351F918}"/>
              </a:ext>
            </a:extLst>
          </p:cNvPr>
          <p:cNvSpPr/>
          <p:nvPr/>
        </p:nvSpPr>
        <p:spPr>
          <a:xfrm>
            <a:off x="3403626" y="5063144"/>
            <a:ext cx="678180" cy="566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59947-3DFE-793D-AECE-FDA893056F97}"/>
              </a:ext>
            </a:extLst>
          </p:cNvPr>
          <p:cNvSpPr txBox="1"/>
          <p:nvPr/>
        </p:nvSpPr>
        <p:spPr>
          <a:xfrm>
            <a:off x="8643013" y="4066263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Add measurement to list</a:t>
            </a:r>
          </a:p>
        </p:txBody>
      </p:sp>
    </p:spTree>
    <p:extLst>
      <p:ext uri="{BB962C8B-B14F-4D97-AF65-F5344CB8AC3E}">
        <p14:creationId xmlns:p14="http://schemas.microsoft.com/office/powerpoint/2010/main" val="381017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A19F-F4CD-2D88-BAE1-2A6EE5A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automated measurement</a:t>
            </a:r>
          </a:p>
        </p:txBody>
      </p:sp>
      <p:pic>
        <p:nvPicPr>
          <p:cNvPr id="10" name="Picture 9" descr="A close-up of a digital oscilloscope&#10;&#10;Description automatically generated">
            <a:extLst>
              <a:ext uri="{FF2B5EF4-FFF2-40B4-BE49-F238E27FC236}">
                <a16:creationId xmlns:a16="http://schemas.microsoft.com/office/drawing/2014/main" id="{3D4477E4-A254-8666-1FF5-DE36552B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439786"/>
            <a:ext cx="8196056" cy="511546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5F2F353-1FBB-E5EA-0229-0016042C7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00" y="2008167"/>
            <a:ext cx="4225516" cy="33381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21577A-BCB6-81F9-E0AA-5EDACF71C666}"/>
              </a:ext>
            </a:extLst>
          </p:cNvPr>
          <p:cNvSpPr txBox="1"/>
          <p:nvPr/>
        </p:nvSpPr>
        <p:spPr>
          <a:xfrm>
            <a:off x="8684207" y="2000688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Frequency Readout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2C8BD3-BDA7-3E1A-03A3-20DF6F41C8F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5445416" y="2185354"/>
            <a:ext cx="3238791" cy="77120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160E304-0E5C-12CE-63E3-FE102B321781}"/>
              </a:ext>
            </a:extLst>
          </p:cNvPr>
          <p:cNvSpPr/>
          <p:nvPr/>
        </p:nvSpPr>
        <p:spPr>
          <a:xfrm>
            <a:off x="4668110" y="2842828"/>
            <a:ext cx="777306" cy="30752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3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A19F-F4CD-2D88-BAE1-2A6EE5A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deadtime using cursors</a:t>
            </a:r>
          </a:p>
        </p:txBody>
      </p:sp>
      <p:pic>
        <p:nvPicPr>
          <p:cNvPr id="10" name="Picture 9" descr="A close-up of a digital oscilloscope&#10;&#10;Description automatically generated">
            <a:extLst>
              <a:ext uri="{FF2B5EF4-FFF2-40B4-BE49-F238E27FC236}">
                <a16:creationId xmlns:a16="http://schemas.microsoft.com/office/drawing/2014/main" id="{3D4477E4-A254-8666-1FF5-DE36552B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439786"/>
            <a:ext cx="8196056" cy="5115469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4100F0-3AF3-37A9-8608-E629F899D61F}"/>
              </a:ext>
            </a:extLst>
          </p:cNvPr>
          <p:cNvCxnSpPr>
            <a:cxnSpLocks/>
            <a:stCxn id="40" idx="1"/>
            <a:endCxn id="34" idx="3"/>
          </p:cNvCxnSpPr>
          <p:nvPr/>
        </p:nvCxnSpPr>
        <p:spPr>
          <a:xfrm flipH="1">
            <a:off x="7107651" y="2765349"/>
            <a:ext cx="15689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2F42E95-2A25-1823-AF41-38DC62F5D80F}"/>
              </a:ext>
            </a:extLst>
          </p:cNvPr>
          <p:cNvSpPr/>
          <p:nvPr/>
        </p:nvSpPr>
        <p:spPr>
          <a:xfrm>
            <a:off x="6756629" y="2652798"/>
            <a:ext cx="351022" cy="2251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484ED-CFF1-47E1-E6D9-565EE4FBC78E}"/>
              </a:ext>
            </a:extLst>
          </p:cNvPr>
          <p:cNvSpPr txBox="1"/>
          <p:nvPr/>
        </p:nvSpPr>
        <p:spPr>
          <a:xfrm>
            <a:off x="8676587" y="2580683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Open the cursor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DCF45-5E15-76B8-7E29-34ABF068F774}"/>
              </a:ext>
            </a:extLst>
          </p:cNvPr>
          <p:cNvSpPr txBox="1"/>
          <p:nvPr/>
        </p:nvSpPr>
        <p:spPr>
          <a:xfrm>
            <a:off x="8676587" y="4187428"/>
            <a:ext cx="3431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If measurements are turned on,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you will first need to turn them off by pressing the “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Meas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” button</a:t>
            </a:r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7F06D7CC-F890-91B3-0789-1ED2B09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66" y="2040582"/>
            <a:ext cx="4099367" cy="3238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1A4ABA-D3EE-36F4-3A44-1FCC554AED2E}"/>
              </a:ext>
            </a:extLst>
          </p:cNvPr>
          <p:cNvSpPr/>
          <p:nvPr/>
        </p:nvSpPr>
        <p:spPr>
          <a:xfrm>
            <a:off x="5834586" y="1924892"/>
            <a:ext cx="406194" cy="4296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30EA60-174C-E7BC-B969-0E36CF2F2826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6240780" y="2123507"/>
            <a:ext cx="2435807" cy="162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71196B-357C-F90B-44A6-BC647BB66B15}"/>
              </a:ext>
            </a:extLst>
          </p:cNvPr>
          <p:cNvSpPr txBox="1"/>
          <p:nvPr/>
        </p:nvSpPr>
        <p:spPr>
          <a:xfrm>
            <a:off x="8676587" y="1800341"/>
            <a:ext cx="343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Zoom in to see the PWM waveform edges</a:t>
            </a:r>
          </a:p>
        </p:txBody>
      </p:sp>
    </p:spTree>
    <p:extLst>
      <p:ext uri="{BB962C8B-B14F-4D97-AF65-F5344CB8AC3E}">
        <p14:creationId xmlns:p14="http://schemas.microsoft.com/office/powerpoint/2010/main" val="3588912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A19F-F4CD-2D88-BAE1-2A6EE5A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deadtime using cursors</a:t>
            </a:r>
          </a:p>
        </p:txBody>
      </p:sp>
      <p:pic>
        <p:nvPicPr>
          <p:cNvPr id="10" name="Picture 9" descr="A close-up of a digital oscilloscope&#10;&#10;Description automatically generated">
            <a:extLst>
              <a:ext uri="{FF2B5EF4-FFF2-40B4-BE49-F238E27FC236}">
                <a16:creationId xmlns:a16="http://schemas.microsoft.com/office/drawing/2014/main" id="{3D4477E4-A254-8666-1FF5-DE36552B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439786"/>
            <a:ext cx="8196056" cy="5115469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4100F0-3AF3-37A9-8608-E629F899D61F}"/>
              </a:ext>
            </a:extLst>
          </p:cNvPr>
          <p:cNvCxnSpPr>
            <a:cxnSpLocks/>
          </p:cNvCxnSpPr>
          <p:nvPr/>
        </p:nvCxnSpPr>
        <p:spPr>
          <a:xfrm flipH="1" flipV="1">
            <a:off x="7368539" y="2760674"/>
            <a:ext cx="1363099" cy="46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2F42E95-2A25-1823-AF41-38DC62F5D80F}"/>
              </a:ext>
            </a:extLst>
          </p:cNvPr>
          <p:cNvSpPr/>
          <p:nvPr/>
        </p:nvSpPr>
        <p:spPr>
          <a:xfrm>
            <a:off x="7109460" y="2580683"/>
            <a:ext cx="259079" cy="2996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484ED-CFF1-47E1-E6D9-565EE4FBC78E}"/>
              </a:ext>
            </a:extLst>
          </p:cNvPr>
          <p:cNvSpPr txBox="1"/>
          <p:nvPr/>
        </p:nvSpPr>
        <p:spPr>
          <a:xfrm>
            <a:off x="8790084" y="1690688"/>
            <a:ext cx="34315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Select the X1 cursor by pressing this knob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Scroll the knob to align the X1 cursor with the falling edge of channel 2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Select the X2 cursor by pressing the knob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Scroll to align X2 with rising edge of channel 1</a:t>
            </a:r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7F06D7CC-F890-91B3-0789-1ED2B09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66" y="2040582"/>
            <a:ext cx="4099367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57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A19F-F4CD-2D88-BAE1-2A6EE5A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deadtime using cursors</a:t>
            </a:r>
          </a:p>
        </p:txBody>
      </p:sp>
      <p:pic>
        <p:nvPicPr>
          <p:cNvPr id="10" name="Picture 9" descr="A close-up of a digital oscilloscope&#10;&#10;Description automatically generated">
            <a:extLst>
              <a:ext uri="{FF2B5EF4-FFF2-40B4-BE49-F238E27FC236}">
                <a16:creationId xmlns:a16="http://schemas.microsoft.com/office/drawing/2014/main" id="{3D4477E4-A254-8666-1FF5-DE36552B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439786"/>
            <a:ext cx="8196056" cy="5115469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7F06D7CC-F890-91B3-0789-1ED2B09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66" y="2040582"/>
            <a:ext cx="4099367" cy="323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6DA42F-AFBD-847C-A640-52D903D697DA}"/>
              </a:ext>
            </a:extLst>
          </p:cNvPr>
          <p:cNvSpPr txBox="1"/>
          <p:nvPr/>
        </p:nvSpPr>
        <p:spPr>
          <a:xfrm>
            <a:off x="8623247" y="2364971"/>
            <a:ext cx="313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Time difference readout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5C30A5-DB0D-C89F-9E78-151AD8F9FEF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384456" y="2549637"/>
            <a:ext cx="3238791" cy="6855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52C0907-0AA2-8842-124E-FCC96232E69B}"/>
              </a:ext>
            </a:extLst>
          </p:cNvPr>
          <p:cNvSpPr/>
          <p:nvPr/>
        </p:nvSpPr>
        <p:spPr>
          <a:xfrm>
            <a:off x="4607150" y="3192780"/>
            <a:ext cx="710583" cy="23622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A19F-F4CD-2D88-BAE1-2A6EE5A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oscilloscope waveforms</a:t>
            </a:r>
          </a:p>
        </p:txBody>
      </p:sp>
      <p:pic>
        <p:nvPicPr>
          <p:cNvPr id="10" name="Picture 9" descr="A close-up of a digital oscilloscope&#10;&#10;Description automatically generated">
            <a:extLst>
              <a:ext uri="{FF2B5EF4-FFF2-40B4-BE49-F238E27FC236}">
                <a16:creationId xmlns:a16="http://schemas.microsoft.com/office/drawing/2014/main" id="{3D4477E4-A254-8666-1FF5-DE36552B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439786"/>
            <a:ext cx="8196056" cy="5115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6DA42F-AFBD-847C-A640-52D903D697DA}"/>
              </a:ext>
            </a:extLst>
          </p:cNvPr>
          <p:cNvSpPr txBox="1"/>
          <p:nvPr/>
        </p:nvSpPr>
        <p:spPr>
          <a:xfrm>
            <a:off x="8623247" y="2364971"/>
            <a:ext cx="313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Open the save menu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5C30A5-DB0D-C89F-9E78-151AD8F9FEF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086600" y="2549637"/>
            <a:ext cx="1536647" cy="620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E584CBF-3B87-9454-9B2F-F91FE082BBE0}"/>
              </a:ext>
            </a:extLst>
          </p:cNvPr>
          <p:cNvSpPr/>
          <p:nvPr/>
        </p:nvSpPr>
        <p:spPr>
          <a:xfrm>
            <a:off x="6802600" y="3170321"/>
            <a:ext cx="284000" cy="2128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917DDB-499F-1B82-FB25-CF8F247347AB}"/>
              </a:ext>
            </a:extLst>
          </p:cNvPr>
          <p:cNvSpPr/>
          <p:nvPr/>
        </p:nvSpPr>
        <p:spPr>
          <a:xfrm>
            <a:off x="3664363" y="5753100"/>
            <a:ext cx="354183" cy="3168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AB77A2-F3C4-4307-D4F1-3ED723CDC1A3}"/>
              </a:ext>
            </a:extLst>
          </p:cNvPr>
          <p:cNvCxnSpPr>
            <a:cxnSpLocks/>
          </p:cNvCxnSpPr>
          <p:nvPr/>
        </p:nvCxnSpPr>
        <p:spPr>
          <a:xfrm flipH="1">
            <a:off x="4018545" y="6028800"/>
            <a:ext cx="4734428" cy="282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3CA61A-06BE-437B-4BC7-DE67D464872A}"/>
              </a:ext>
            </a:extLst>
          </p:cNvPr>
          <p:cNvSpPr txBox="1"/>
          <p:nvPr/>
        </p:nvSpPr>
        <p:spPr>
          <a:xfrm>
            <a:off x="8752972" y="5835714"/>
            <a:ext cx="313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Connect a USB flash drive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464F62-2977-89BF-77FE-5823D5427A4B}"/>
              </a:ext>
            </a:extLst>
          </p:cNvPr>
          <p:cNvCxnSpPr>
            <a:cxnSpLocks/>
          </p:cNvCxnSpPr>
          <p:nvPr/>
        </p:nvCxnSpPr>
        <p:spPr>
          <a:xfrm flipH="1">
            <a:off x="5331495" y="5499843"/>
            <a:ext cx="342147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7E04B-9264-0BFE-67F1-ABC10F0AE06C}"/>
              </a:ext>
            </a:extLst>
          </p:cNvPr>
          <p:cNvSpPr/>
          <p:nvPr/>
        </p:nvSpPr>
        <p:spPr>
          <a:xfrm>
            <a:off x="1392400" y="5346737"/>
            <a:ext cx="3939095" cy="3168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A7A211-3B70-9DA4-5D86-ACB078C86221}"/>
              </a:ext>
            </a:extLst>
          </p:cNvPr>
          <p:cNvSpPr txBox="1"/>
          <p:nvPr/>
        </p:nvSpPr>
        <p:spPr>
          <a:xfrm>
            <a:off x="8752973" y="5294237"/>
            <a:ext cx="3137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Select file location, type, options</a:t>
            </a:r>
          </a:p>
        </p:txBody>
      </p:sp>
    </p:spTree>
    <p:extLst>
      <p:ext uri="{BB962C8B-B14F-4D97-AF65-F5344CB8AC3E}">
        <p14:creationId xmlns:p14="http://schemas.microsoft.com/office/powerpoint/2010/main" val="77832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B251-45CD-5160-89AC-8DE1D866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Power Supply</a:t>
            </a:r>
          </a:p>
        </p:txBody>
      </p:sp>
      <p:pic>
        <p:nvPicPr>
          <p:cNvPr id="9" name="Picture 8" descr="A close-up of a device&#10;&#10;Description automatically generated">
            <a:extLst>
              <a:ext uri="{FF2B5EF4-FFF2-40B4-BE49-F238E27FC236}">
                <a16:creationId xmlns:a16="http://schemas.microsoft.com/office/drawing/2014/main" id="{838EC9CB-00A2-F8ED-DB82-C9FCDFB13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28659" r="13818" b="2149"/>
          <a:stretch/>
        </p:blipFill>
        <p:spPr>
          <a:xfrm>
            <a:off x="2668072" y="1876059"/>
            <a:ext cx="6856928" cy="46168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108FD0-ED4C-6801-E1CA-B38FBF76AC01}"/>
              </a:ext>
            </a:extLst>
          </p:cNvPr>
          <p:cNvCxnSpPr>
            <a:cxnSpLocks/>
          </p:cNvCxnSpPr>
          <p:nvPr/>
        </p:nvCxnSpPr>
        <p:spPr>
          <a:xfrm>
            <a:off x="2133600" y="3804614"/>
            <a:ext cx="1874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97A60C-BABC-35C7-D423-CA0E48DAC602}"/>
              </a:ext>
            </a:extLst>
          </p:cNvPr>
          <p:cNvSpPr txBox="1"/>
          <p:nvPr/>
        </p:nvSpPr>
        <p:spPr>
          <a:xfrm>
            <a:off x="119327" y="3619948"/>
            <a:ext cx="313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Select 6V channel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835AA-FC4F-B2B6-0AC0-C99C2121479A}"/>
              </a:ext>
            </a:extLst>
          </p:cNvPr>
          <p:cNvSpPr/>
          <p:nvPr/>
        </p:nvSpPr>
        <p:spPr>
          <a:xfrm>
            <a:off x="5164048" y="4801638"/>
            <a:ext cx="1297711" cy="12638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34E6A8-2BCB-3E0B-781B-958FE9754107}"/>
              </a:ext>
            </a:extLst>
          </p:cNvPr>
          <p:cNvCxnSpPr>
            <a:cxnSpLocks/>
          </p:cNvCxnSpPr>
          <p:nvPr/>
        </p:nvCxnSpPr>
        <p:spPr>
          <a:xfrm>
            <a:off x="2133600" y="3804614"/>
            <a:ext cx="3030448" cy="1491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453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B251-45CD-5160-89AC-8DE1D866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Power Supply</a:t>
            </a:r>
          </a:p>
        </p:txBody>
      </p:sp>
      <p:pic>
        <p:nvPicPr>
          <p:cNvPr id="9" name="Picture 8" descr="A close-up of a device&#10;&#10;Description automatically generated">
            <a:extLst>
              <a:ext uri="{FF2B5EF4-FFF2-40B4-BE49-F238E27FC236}">
                <a16:creationId xmlns:a16="http://schemas.microsoft.com/office/drawing/2014/main" id="{838EC9CB-00A2-F8ED-DB82-C9FCDFB13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28659" r="13818" b="2149"/>
          <a:stretch/>
        </p:blipFill>
        <p:spPr>
          <a:xfrm>
            <a:off x="724972" y="2005599"/>
            <a:ext cx="6856928" cy="4616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215A8E-85FB-839E-208E-D3BF39FBB4A0}"/>
              </a:ext>
            </a:extLst>
          </p:cNvPr>
          <p:cNvSpPr txBox="1"/>
          <p:nvPr/>
        </p:nvSpPr>
        <p:spPr>
          <a:xfrm>
            <a:off x="7663127" y="1298308"/>
            <a:ext cx="3137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View/Hide voltage and current limits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F8BDAA-1E29-0B43-F265-4C96A5FA7A1E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528874" y="1621474"/>
            <a:ext cx="3134253" cy="2119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C2B3FA-7DBA-2CCD-CC98-2BAB92B7CECC}"/>
              </a:ext>
            </a:extLst>
          </p:cNvPr>
          <p:cNvSpPr txBox="1"/>
          <p:nvPr/>
        </p:nvSpPr>
        <p:spPr>
          <a:xfrm>
            <a:off x="7922207" y="4267031"/>
            <a:ext cx="381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Toggle voltage/current selection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DE3AF2-BA23-0F3C-FCF6-22DFAC0DB98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812280" y="4451697"/>
            <a:ext cx="11099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941481-1D23-23EC-23B3-33327AACD1D1}"/>
              </a:ext>
            </a:extLst>
          </p:cNvPr>
          <p:cNvSpPr txBox="1"/>
          <p:nvPr/>
        </p:nvSpPr>
        <p:spPr>
          <a:xfrm>
            <a:off x="7922207" y="3647910"/>
            <a:ext cx="3812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Change which decimal place is being adjusted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97F0B9-7DD4-083D-612D-75DE645AC33C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812280" y="3971076"/>
            <a:ext cx="11099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F04CD7-A0CE-4770-4188-F13F9882A028}"/>
              </a:ext>
            </a:extLst>
          </p:cNvPr>
          <p:cNvSpPr txBox="1"/>
          <p:nvPr/>
        </p:nvSpPr>
        <p:spPr>
          <a:xfrm>
            <a:off x="7922207" y="2747628"/>
            <a:ext cx="381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Scroll to set value in decimal place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59858C-D96D-3046-8401-61681E3604CB}"/>
              </a:ext>
            </a:extLst>
          </p:cNvPr>
          <p:cNvCxnSpPr>
            <a:cxnSpLocks/>
          </p:cNvCxnSpPr>
          <p:nvPr/>
        </p:nvCxnSpPr>
        <p:spPr>
          <a:xfrm flipH="1">
            <a:off x="6812279" y="2932294"/>
            <a:ext cx="11099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366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C688-1FDF-4F87-9E6E-A12B1770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Oscilloscope Overview</a:t>
            </a:r>
          </a:p>
        </p:txBody>
      </p:sp>
      <p:pic>
        <p:nvPicPr>
          <p:cNvPr id="5" name="Content Placeholder 4" descr="A close-up of a device&#10;&#10;Description automatically generated">
            <a:extLst>
              <a:ext uri="{FF2B5EF4-FFF2-40B4-BE49-F238E27FC236}">
                <a16:creationId xmlns:a16="http://schemas.microsoft.com/office/drawing/2014/main" id="{86CAF3CD-2C4E-65D7-7964-68915047D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90" y="2421899"/>
            <a:ext cx="7666384" cy="3448349"/>
          </a:xfrm>
        </p:spPr>
      </p:pic>
      <p:pic>
        <p:nvPicPr>
          <p:cNvPr id="7" name="Picture 6" descr="A grey cable with a black wire&#10;&#10;Description automatically generated">
            <a:extLst>
              <a:ext uri="{FF2B5EF4-FFF2-40B4-BE49-F238E27FC236}">
                <a16:creationId xmlns:a16="http://schemas.microsoft.com/office/drawing/2014/main" id="{BEDB8F4C-30AB-79E5-B21E-CE5BE308B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 t="8413" r="6935" b="5387"/>
          <a:stretch/>
        </p:blipFill>
        <p:spPr>
          <a:xfrm rot="5400000">
            <a:off x="8923290" y="2610914"/>
            <a:ext cx="2506438" cy="3314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2226F7-5533-761E-C65A-B7E353C9158F}"/>
              </a:ext>
            </a:extLst>
          </p:cNvPr>
          <p:cNvSpPr txBox="1"/>
          <p:nvPr/>
        </p:nvSpPr>
        <p:spPr>
          <a:xfrm>
            <a:off x="2560320" y="205256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Oscilloscope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9C394-F8A1-8592-3502-ACB4E62D89C1}"/>
              </a:ext>
            </a:extLst>
          </p:cNvPr>
          <p:cNvSpPr txBox="1"/>
          <p:nvPr/>
        </p:nvSpPr>
        <p:spPr>
          <a:xfrm>
            <a:off x="9114263" y="2052567"/>
            <a:ext cx="212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Oscilloscope Probe</a:t>
            </a:r>
          </a:p>
        </p:txBody>
      </p:sp>
    </p:spTree>
    <p:extLst>
      <p:ext uri="{BB962C8B-B14F-4D97-AF65-F5344CB8AC3E}">
        <p14:creationId xmlns:p14="http://schemas.microsoft.com/office/powerpoint/2010/main" val="6047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B251-45CD-5160-89AC-8DE1D866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Power Supply</a:t>
            </a:r>
          </a:p>
        </p:txBody>
      </p:sp>
      <p:pic>
        <p:nvPicPr>
          <p:cNvPr id="9" name="Picture 8" descr="A close-up of a device&#10;&#10;Description automatically generated">
            <a:extLst>
              <a:ext uri="{FF2B5EF4-FFF2-40B4-BE49-F238E27FC236}">
                <a16:creationId xmlns:a16="http://schemas.microsoft.com/office/drawing/2014/main" id="{838EC9CB-00A2-F8ED-DB82-C9FCDFB13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28659" r="13818" b="2149"/>
          <a:stretch/>
        </p:blipFill>
        <p:spPr>
          <a:xfrm>
            <a:off x="724972" y="2005599"/>
            <a:ext cx="6856928" cy="46168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F04CD7-A0CE-4770-4188-F13F9882A028}"/>
              </a:ext>
            </a:extLst>
          </p:cNvPr>
          <p:cNvSpPr txBox="1"/>
          <p:nvPr/>
        </p:nvSpPr>
        <p:spPr>
          <a:xfrm>
            <a:off x="7654435" y="4187808"/>
            <a:ext cx="381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Turn on channel output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59858C-D96D-3046-8401-61681E3604CB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739640" y="4372474"/>
            <a:ext cx="29147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71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B251-45CD-5160-89AC-8DE1D866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Power Supply to the ADC pin </a:t>
            </a:r>
          </a:p>
        </p:txBody>
      </p:sp>
      <p:pic>
        <p:nvPicPr>
          <p:cNvPr id="5" name="Content Placeholder 4" descr="A red circuit board with a red probe&#10;&#10;Description automatically generated">
            <a:extLst>
              <a:ext uri="{FF2B5EF4-FFF2-40B4-BE49-F238E27FC236}">
                <a16:creationId xmlns:a16="http://schemas.microsoft.com/office/drawing/2014/main" id="{B7D9881A-DABE-7595-1B89-A2803A10D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33" y="2359079"/>
            <a:ext cx="3263503" cy="4351338"/>
          </a:xfrm>
        </p:spPr>
      </p:pic>
      <p:pic>
        <p:nvPicPr>
          <p:cNvPr id="9" name="Picture 8" descr="A close-up of a device&#10;&#10;Description automatically generated">
            <a:extLst>
              <a:ext uri="{FF2B5EF4-FFF2-40B4-BE49-F238E27FC236}">
                <a16:creationId xmlns:a16="http://schemas.microsoft.com/office/drawing/2014/main" id="{838EC9CB-00A2-F8ED-DB82-C9FCDFB13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28659" r="13818" b="2149"/>
          <a:stretch/>
        </p:blipFill>
        <p:spPr>
          <a:xfrm>
            <a:off x="5346357" y="2732143"/>
            <a:ext cx="5737860" cy="38633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6DC6C-5F30-BDF2-4260-6171DA05AF9E}"/>
              </a:ext>
            </a:extLst>
          </p:cNvPr>
          <p:cNvSpPr txBox="1">
            <a:spLocks/>
          </p:cNvSpPr>
          <p:nvPr/>
        </p:nvSpPr>
        <p:spPr>
          <a:xfrm>
            <a:off x="838200" y="1441832"/>
            <a:ext cx="10081260" cy="99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Ensure that you are applying no more than 3V to the microcontroller pins</a:t>
            </a:r>
          </a:p>
        </p:txBody>
      </p:sp>
    </p:spTree>
    <p:extLst>
      <p:ext uri="{BB962C8B-B14F-4D97-AF65-F5344CB8AC3E}">
        <p14:creationId xmlns:p14="http://schemas.microsoft.com/office/powerpoint/2010/main" val="114060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NC-Male to BNC-Female Coaxial Cable RG-58 - 36-Inch">
            <a:extLst>
              <a:ext uri="{FF2B5EF4-FFF2-40B4-BE49-F238E27FC236}">
                <a16:creationId xmlns:a16="http://schemas.microsoft.com/office/drawing/2014/main" id="{E469057E-C05A-28F5-24D0-AD4885FD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83" y="2971423"/>
            <a:ext cx="3579633" cy="348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38198-47D5-20C2-2CC1-88B60976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Probes  to Channel 1 and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8693F-78C9-F7C2-3C79-C18498847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1260" cy="998269"/>
          </a:xfrm>
        </p:spPr>
        <p:txBody>
          <a:bodyPr/>
          <a:lstStyle/>
          <a:p>
            <a:r>
              <a:rPr lang="en-US" dirty="0"/>
              <a:t>Align the pin and keyway, then push the connectors together.</a:t>
            </a:r>
          </a:p>
          <a:p>
            <a:r>
              <a:rPr lang="en-US" dirty="0"/>
              <a:t>Turn the connectors clockwise by 90 degrees to lock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D577F6D-FED9-B1C0-BA13-865B1E8D2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86" y="3023910"/>
            <a:ext cx="4114800" cy="30861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2C1DDF-3BD7-78A8-B598-0DE3396FD059}"/>
              </a:ext>
            </a:extLst>
          </p:cNvPr>
          <p:cNvCxnSpPr>
            <a:cxnSpLocks/>
          </p:cNvCxnSpPr>
          <p:nvPr/>
        </p:nvCxnSpPr>
        <p:spPr>
          <a:xfrm flipV="1">
            <a:off x="1996210" y="5740678"/>
            <a:ext cx="1567268" cy="178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40AE3F-43C8-EDCE-F610-2A4A328BD6C3}"/>
              </a:ext>
            </a:extLst>
          </p:cNvPr>
          <p:cNvCxnSpPr>
            <a:cxnSpLocks/>
          </p:cNvCxnSpPr>
          <p:nvPr/>
        </p:nvCxnSpPr>
        <p:spPr>
          <a:xfrm flipV="1">
            <a:off x="1639624" y="4564132"/>
            <a:ext cx="539696" cy="7861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E7F64B-6E63-4711-D959-9EB6E81ADFF6}"/>
              </a:ext>
            </a:extLst>
          </p:cNvPr>
          <p:cNvSpPr txBox="1"/>
          <p:nvPr/>
        </p:nvSpPr>
        <p:spPr>
          <a:xfrm>
            <a:off x="653582" y="5350244"/>
            <a:ext cx="17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Locking keyway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3269C-50AE-4764-51F6-584EB4A9C656}"/>
              </a:ext>
            </a:extLst>
          </p:cNvPr>
          <p:cNvSpPr txBox="1"/>
          <p:nvPr/>
        </p:nvSpPr>
        <p:spPr>
          <a:xfrm>
            <a:off x="653582" y="575011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Locking pin</a:t>
            </a:r>
          </a:p>
        </p:txBody>
      </p:sp>
    </p:spTree>
    <p:extLst>
      <p:ext uri="{BB962C8B-B14F-4D97-AF65-F5344CB8AC3E}">
        <p14:creationId xmlns:p14="http://schemas.microsoft.com/office/powerpoint/2010/main" val="181287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A19F-F4CD-2D88-BAE1-2A6EE5A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Oscilloscope after Power-On</a:t>
            </a:r>
          </a:p>
        </p:txBody>
      </p:sp>
      <p:pic>
        <p:nvPicPr>
          <p:cNvPr id="10" name="Picture 9" descr="A close-up of a digital oscilloscope&#10;&#10;Description automatically generated">
            <a:extLst>
              <a:ext uri="{FF2B5EF4-FFF2-40B4-BE49-F238E27FC236}">
                <a16:creationId xmlns:a16="http://schemas.microsoft.com/office/drawing/2014/main" id="{3D4477E4-A254-8666-1FF5-DE36552B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439786"/>
            <a:ext cx="8196056" cy="5115469"/>
          </a:xfrm>
          <a:prstGeom prst="rect">
            <a:avLst/>
          </a:prstGeom>
        </p:spPr>
      </p:pic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DA80B22-553C-8F78-592B-D30261B58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98" y="1988820"/>
            <a:ext cx="4128802" cy="326175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3F3090-BE2F-5809-7C40-598821B2C916}"/>
              </a:ext>
            </a:extLst>
          </p:cNvPr>
          <p:cNvSpPr/>
          <p:nvPr/>
        </p:nvSpPr>
        <p:spPr>
          <a:xfrm>
            <a:off x="5867400" y="4434840"/>
            <a:ext cx="304800" cy="3962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96AF1B-6682-0492-7D47-E7ACB9B3321F}"/>
              </a:ext>
            </a:extLst>
          </p:cNvPr>
          <p:cNvSpPr/>
          <p:nvPr/>
        </p:nvSpPr>
        <p:spPr>
          <a:xfrm>
            <a:off x="6400800" y="4434840"/>
            <a:ext cx="304800" cy="3962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018BB6-F0D1-4216-D383-01DD74C7EDED}"/>
              </a:ext>
            </a:extLst>
          </p:cNvPr>
          <p:cNvCxnSpPr>
            <a:cxnSpLocks/>
          </p:cNvCxnSpPr>
          <p:nvPr/>
        </p:nvCxnSpPr>
        <p:spPr>
          <a:xfrm flipH="1">
            <a:off x="6705600" y="3733800"/>
            <a:ext cx="2567940" cy="8458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2CAFC6-02AD-85B3-9968-EB9F503ABE21}"/>
              </a:ext>
            </a:extLst>
          </p:cNvPr>
          <p:cNvSpPr txBox="1"/>
          <p:nvPr/>
        </p:nvSpPr>
        <p:spPr>
          <a:xfrm>
            <a:off x="8676087" y="3087469"/>
            <a:ext cx="343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Press these button to select/enable/disable channels</a:t>
            </a:r>
          </a:p>
        </p:txBody>
      </p:sp>
    </p:spTree>
    <p:extLst>
      <p:ext uri="{BB962C8B-B14F-4D97-AF65-F5344CB8AC3E}">
        <p14:creationId xmlns:p14="http://schemas.microsoft.com/office/powerpoint/2010/main" val="46677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33B8-88FC-2C3C-F49A-9D169984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Connections to Hardware</a:t>
            </a:r>
          </a:p>
        </p:txBody>
      </p:sp>
      <p:pic>
        <p:nvPicPr>
          <p:cNvPr id="5" name="Content Placeholder 4" descr="A red circuit board with wires and wires&#10;&#10;Description automatically generated">
            <a:extLst>
              <a:ext uri="{FF2B5EF4-FFF2-40B4-BE49-F238E27FC236}">
                <a16:creationId xmlns:a16="http://schemas.microsoft.com/office/drawing/2014/main" id="{03A03ECB-4039-CAAF-B27B-4D119792E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49" y="2681337"/>
            <a:ext cx="2999909" cy="3999880"/>
          </a:xfrm>
        </p:spPr>
      </p:pic>
      <p:pic>
        <p:nvPicPr>
          <p:cNvPr id="6" name="Picture 5" descr="A grey cable with a black wire&#10;&#10;Description automatically generated">
            <a:extLst>
              <a:ext uri="{FF2B5EF4-FFF2-40B4-BE49-F238E27FC236}">
                <a16:creationId xmlns:a16="http://schemas.microsoft.com/office/drawing/2014/main" id="{77EA2D53-147B-B261-6379-4C429FA6E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 t="8413" r="6935" b="5387"/>
          <a:stretch/>
        </p:blipFill>
        <p:spPr>
          <a:xfrm rot="5400000">
            <a:off x="1838606" y="2513177"/>
            <a:ext cx="3120082" cy="412623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DED7DC-8F1B-3F6A-A48F-61D9E8FDBFE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081260" cy="99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 check your connections before powering on the hardware!</a:t>
            </a:r>
          </a:p>
        </p:txBody>
      </p:sp>
    </p:spTree>
    <p:extLst>
      <p:ext uri="{BB962C8B-B14F-4D97-AF65-F5344CB8AC3E}">
        <p14:creationId xmlns:p14="http://schemas.microsoft.com/office/powerpoint/2010/main" val="138576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33B8-88FC-2C3C-F49A-9D169984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Oscilloscope Grounding!</a:t>
            </a:r>
          </a:p>
        </p:txBody>
      </p:sp>
      <p:pic>
        <p:nvPicPr>
          <p:cNvPr id="6" name="Picture 5" descr="A grey cable with a black wire&#10;&#10;Description automatically generated">
            <a:extLst>
              <a:ext uri="{FF2B5EF4-FFF2-40B4-BE49-F238E27FC236}">
                <a16:creationId xmlns:a16="http://schemas.microsoft.com/office/drawing/2014/main" id="{77EA2D53-147B-B261-6379-4C429FA6E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 t="8413" r="6935" b="5387"/>
          <a:stretch/>
        </p:blipFill>
        <p:spPr>
          <a:xfrm rot="5400000">
            <a:off x="739208" y="2613532"/>
            <a:ext cx="2396188" cy="31688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DED7DC-8F1B-3F6A-A48F-61D9E8FDBFE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081260" cy="99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reference lead is connected inside the oscilloscope to Earth!</a:t>
            </a:r>
          </a:p>
          <a:p>
            <a:r>
              <a:rPr lang="en-US" dirty="0">
                <a:solidFill>
                  <a:srgbClr val="FF0000"/>
                </a:solidFill>
              </a:rPr>
              <a:t>Careless reference lead connection can short parts of your circuit!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2FD2159A-90F0-334D-A96F-F52920E21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189" y="2944539"/>
            <a:ext cx="4114800" cy="30861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00D0C5-74E6-83CB-AF1D-EFD31C5A5E2E}"/>
              </a:ext>
            </a:extLst>
          </p:cNvPr>
          <p:cNvCxnSpPr/>
          <p:nvPr/>
        </p:nvCxnSpPr>
        <p:spPr>
          <a:xfrm>
            <a:off x="3371259" y="4129368"/>
            <a:ext cx="6778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E000FF-65B5-A21A-3DE8-D9C18A3E6A77}"/>
              </a:ext>
            </a:extLst>
          </p:cNvPr>
          <p:cNvCxnSpPr>
            <a:cxnSpLocks/>
          </p:cNvCxnSpPr>
          <p:nvPr/>
        </p:nvCxnSpPr>
        <p:spPr>
          <a:xfrm flipV="1">
            <a:off x="4049098" y="4129368"/>
            <a:ext cx="0" cy="359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A9086A-3172-BE7E-5B3E-D4AE3B7B11FE}"/>
              </a:ext>
            </a:extLst>
          </p:cNvPr>
          <p:cNvCxnSpPr>
            <a:cxnSpLocks/>
          </p:cNvCxnSpPr>
          <p:nvPr/>
        </p:nvCxnSpPr>
        <p:spPr>
          <a:xfrm flipH="1">
            <a:off x="3891011" y="4488759"/>
            <a:ext cx="316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595CD9-2980-7914-B469-CAE5D12E4C33}"/>
              </a:ext>
            </a:extLst>
          </p:cNvPr>
          <p:cNvCxnSpPr>
            <a:cxnSpLocks/>
          </p:cNvCxnSpPr>
          <p:nvPr/>
        </p:nvCxnSpPr>
        <p:spPr>
          <a:xfrm flipH="1">
            <a:off x="3951942" y="4573532"/>
            <a:ext cx="1943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4C1B2C-7D05-C690-5C89-1F335B88622E}"/>
              </a:ext>
            </a:extLst>
          </p:cNvPr>
          <p:cNvCxnSpPr>
            <a:cxnSpLocks/>
          </p:cNvCxnSpPr>
          <p:nvPr/>
        </p:nvCxnSpPr>
        <p:spPr>
          <a:xfrm flipH="1">
            <a:off x="4022427" y="4659257"/>
            <a:ext cx="44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508D20-4B91-4670-5F1B-4A2943FCB569}"/>
              </a:ext>
            </a:extLst>
          </p:cNvPr>
          <p:cNvCxnSpPr>
            <a:cxnSpLocks/>
          </p:cNvCxnSpPr>
          <p:nvPr/>
        </p:nvCxnSpPr>
        <p:spPr>
          <a:xfrm flipH="1">
            <a:off x="7157649" y="5567277"/>
            <a:ext cx="204435" cy="5763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A2626D-96BB-432A-04A5-6BA3C108063D}"/>
              </a:ext>
            </a:extLst>
          </p:cNvPr>
          <p:cNvCxnSpPr>
            <a:cxnSpLocks/>
          </p:cNvCxnSpPr>
          <p:nvPr/>
        </p:nvCxnSpPr>
        <p:spPr>
          <a:xfrm flipV="1">
            <a:off x="7161936" y="6121361"/>
            <a:ext cx="0" cy="359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1DCBAA-2F84-6048-E107-754DCA397CD6}"/>
              </a:ext>
            </a:extLst>
          </p:cNvPr>
          <p:cNvCxnSpPr>
            <a:cxnSpLocks/>
          </p:cNvCxnSpPr>
          <p:nvPr/>
        </p:nvCxnSpPr>
        <p:spPr>
          <a:xfrm flipH="1">
            <a:off x="7003849" y="6480752"/>
            <a:ext cx="316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D7423A-9C9B-287C-03F9-4B6F2189E340}"/>
              </a:ext>
            </a:extLst>
          </p:cNvPr>
          <p:cNvCxnSpPr>
            <a:cxnSpLocks/>
          </p:cNvCxnSpPr>
          <p:nvPr/>
        </p:nvCxnSpPr>
        <p:spPr>
          <a:xfrm flipH="1">
            <a:off x="7064780" y="6565525"/>
            <a:ext cx="1943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0099A0-272E-E58A-E2E8-808C8A49BA4B}"/>
              </a:ext>
            </a:extLst>
          </p:cNvPr>
          <p:cNvCxnSpPr>
            <a:cxnSpLocks/>
          </p:cNvCxnSpPr>
          <p:nvPr/>
        </p:nvCxnSpPr>
        <p:spPr>
          <a:xfrm flipH="1">
            <a:off x="7135265" y="6651250"/>
            <a:ext cx="44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0B47AD-0AE2-436F-A33D-4871A86E353D}"/>
              </a:ext>
            </a:extLst>
          </p:cNvPr>
          <p:cNvCxnSpPr>
            <a:cxnSpLocks/>
          </p:cNvCxnSpPr>
          <p:nvPr/>
        </p:nvCxnSpPr>
        <p:spPr>
          <a:xfrm flipH="1">
            <a:off x="7911819" y="5554389"/>
            <a:ext cx="204435" cy="5763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21CA98-926E-C2A4-A6DF-3170A044552C}"/>
              </a:ext>
            </a:extLst>
          </p:cNvPr>
          <p:cNvCxnSpPr>
            <a:cxnSpLocks/>
          </p:cNvCxnSpPr>
          <p:nvPr/>
        </p:nvCxnSpPr>
        <p:spPr>
          <a:xfrm flipV="1">
            <a:off x="7916106" y="6108473"/>
            <a:ext cx="0" cy="359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D3D1CA-6468-98C3-DCD1-F5BA52A992CC}"/>
              </a:ext>
            </a:extLst>
          </p:cNvPr>
          <p:cNvCxnSpPr>
            <a:cxnSpLocks/>
          </p:cNvCxnSpPr>
          <p:nvPr/>
        </p:nvCxnSpPr>
        <p:spPr>
          <a:xfrm flipH="1">
            <a:off x="7758019" y="6467864"/>
            <a:ext cx="316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D87D606-9A95-408D-1F3D-03F615F9EEA1}"/>
              </a:ext>
            </a:extLst>
          </p:cNvPr>
          <p:cNvCxnSpPr>
            <a:cxnSpLocks/>
          </p:cNvCxnSpPr>
          <p:nvPr/>
        </p:nvCxnSpPr>
        <p:spPr>
          <a:xfrm flipH="1">
            <a:off x="7818950" y="6552637"/>
            <a:ext cx="1943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44002E-E178-3E23-51CF-FFC845FA3CEF}"/>
              </a:ext>
            </a:extLst>
          </p:cNvPr>
          <p:cNvCxnSpPr>
            <a:cxnSpLocks/>
          </p:cNvCxnSpPr>
          <p:nvPr/>
        </p:nvCxnSpPr>
        <p:spPr>
          <a:xfrm flipH="1">
            <a:off x="7889435" y="6638362"/>
            <a:ext cx="44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mazon.com: Three Prong Computer Power Cord Standard, 5Ft Ps3 Power Cables  Kettle Plug Power Lead, 10A 125v C13 Printer Plug Cable 3 Prong Iec Power  Cable Monitor Ac Plug Us Power Plug :">
            <a:extLst>
              <a:ext uri="{FF2B5EF4-FFF2-40B4-BE49-F238E27FC236}">
                <a16:creationId xmlns:a16="http://schemas.microsoft.com/office/drawing/2014/main" id="{AD14075A-88F4-EBA9-777D-3602C0AD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454" y="2794810"/>
            <a:ext cx="1823346" cy="182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0A8F6B-1CC7-0BCB-A412-9E28DD71C47D}"/>
              </a:ext>
            </a:extLst>
          </p:cNvPr>
          <p:cNvCxnSpPr>
            <a:cxnSpLocks/>
          </p:cNvCxnSpPr>
          <p:nvPr/>
        </p:nvCxnSpPr>
        <p:spPr>
          <a:xfrm flipH="1">
            <a:off x="9301798" y="3474434"/>
            <a:ext cx="4573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B53108-35CA-C01E-8E28-CE6645CCBF8E}"/>
              </a:ext>
            </a:extLst>
          </p:cNvPr>
          <p:cNvCxnSpPr>
            <a:cxnSpLocks/>
          </p:cNvCxnSpPr>
          <p:nvPr/>
        </p:nvCxnSpPr>
        <p:spPr>
          <a:xfrm flipV="1">
            <a:off x="9301798" y="3474434"/>
            <a:ext cx="0" cy="359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AC0434-477E-27C7-D24F-F2936A69D373}"/>
              </a:ext>
            </a:extLst>
          </p:cNvPr>
          <p:cNvCxnSpPr>
            <a:cxnSpLocks/>
          </p:cNvCxnSpPr>
          <p:nvPr/>
        </p:nvCxnSpPr>
        <p:spPr>
          <a:xfrm flipH="1">
            <a:off x="9143711" y="3833825"/>
            <a:ext cx="316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6A481B-C1C4-D092-FDF5-EF4FD5E676DF}"/>
              </a:ext>
            </a:extLst>
          </p:cNvPr>
          <p:cNvCxnSpPr>
            <a:cxnSpLocks/>
          </p:cNvCxnSpPr>
          <p:nvPr/>
        </p:nvCxnSpPr>
        <p:spPr>
          <a:xfrm flipH="1">
            <a:off x="9204642" y="3918598"/>
            <a:ext cx="1943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8A99FC-FFAE-E6AA-E6D6-7D702436DA3D}"/>
              </a:ext>
            </a:extLst>
          </p:cNvPr>
          <p:cNvCxnSpPr>
            <a:cxnSpLocks/>
          </p:cNvCxnSpPr>
          <p:nvPr/>
        </p:nvCxnSpPr>
        <p:spPr>
          <a:xfrm flipH="1">
            <a:off x="9275127" y="4004323"/>
            <a:ext cx="44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tandard Two Plug Three Prong Grounded United States Electrical Outlet  Stock Photo - Download Image Now - iStock">
            <a:extLst>
              <a:ext uri="{FF2B5EF4-FFF2-40B4-BE49-F238E27FC236}">
                <a16:creationId xmlns:a16="http://schemas.microsoft.com/office/drawing/2014/main" id="{09B9CB58-0CD1-9009-1043-A75BD41F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893" y="4855772"/>
            <a:ext cx="1074703" cy="16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6F5C61-9F56-BC07-3647-81C78DC4EC37}"/>
              </a:ext>
            </a:extLst>
          </p:cNvPr>
          <p:cNvCxnSpPr>
            <a:cxnSpLocks/>
          </p:cNvCxnSpPr>
          <p:nvPr/>
        </p:nvCxnSpPr>
        <p:spPr>
          <a:xfrm flipH="1" flipV="1">
            <a:off x="9530454" y="5554389"/>
            <a:ext cx="783790" cy="128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077116-C0DB-C155-243E-E1DB4D8795B4}"/>
              </a:ext>
            </a:extLst>
          </p:cNvPr>
          <p:cNvCxnSpPr>
            <a:cxnSpLocks/>
          </p:cNvCxnSpPr>
          <p:nvPr/>
        </p:nvCxnSpPr>
        <p:spPr>
          <a:xfrm flipV="1">
            <a:off x="9530454" y="5554389"/>
            <a:ext cx="0" cy="359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672BDA-C335-D192-8496-F2A26A82ED15}"/>
              </a:ext>
            </a:extLst>
          </p:cNvPr>
          <p:cNvCxnSpPr>
            <a:cxnSpLocks/>
          </p:cNvCxnSpPr>
          <p:nvPr/>
        </p:nvCxnSpPr>
        <p:spPr>
          <a:xfrm flipH="1">
            <a:off x="9372367" y="5913780"/>
            <a:ext cx="316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C522787-5A7A-4CE3-5F4B-C2385F20D0CF}"/>
              </a:ext>
            </a:extLst>
          </p:cNvPr>
          <p:cNvCxnSpPr>
            <a:cxnSpLocks/>
          </p:cNvCxnSpPr>
          <p:nvPr/>
        </p:nvCxnSpPr>
        <p:spPr>
          <a:xfrm flipH="1">
            <a:off x="9433298" y="5998553"/>
            <a:ext cx="1943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40289C-00A4-9372-D757-10C0C740FE38}"/>
              </a:ext>
            </a:extLst>
          </p:cNvPr>
          <p:cNvCxnSpPr>
            <a:cxnSpLocks/>
          </p:cNvCxnSpPr>
          <p:nvPr/>
        </p:nvCxnSpPr>
        <p:spPr>
          <a:xfrm flipH="1">
            <a:off x="9503783" y="6084278"/>
            <a:ext cx="44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8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3417-681C-562B-A750-B544EADC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Oscilloscope Grounding!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BD9C6E-7BF0-D14C-5DD1-985A3383CB1D}"/>
              </a:ext>
            </a:extLst>
          </p:cNvPr>
          <p:cNvSpPr txBox="1">
            <a:spLocks/>
          </p:cNvSpPr>
          <p:nvPr/>
        </p:nvSpPr>
        <p:spPr>
          <a:xfrm>
            <a:off x="838200" y="1851412"/>
            <a:ext cx="10081260" cy="99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 YOUR PROBE CONNECTIONS WITH AN INSTRUCTOR!</a:t>
            </a:r>
          </a:p>
        </p:txBody>
      </p:sp>
    </p:spTree>
    <p:extLst>
      <p:ext uri="{BB962C8B-B14F-4D97-AF65-F5344CB8AC3E}">
        <p14:creationId xmlns:p14="http://schemas.microsoft.com/office/powerpoint/2010/main" val="333892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A19F-F4CD-2D88-BAE1-2A6EE5A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the Waveforms</a:t>
            </a:r>
          </a:p>
        </p:txBody>
      </p:sp>
      <p:pic>
        <p:nvPicPr>
          <p:cNvPr id="10" name="Picture 9" descr="A close-up of a digital oscilloscope&#10;&#10;Description automatically generated">
            <a:extLst>
              <a:ext uri="{FF2B5EF4-FFF2-40B4-BE49-F238E27FC236}">
                <a16:creationId xmlns:a16="http://schemas.microsoft.com/office/drawing/2014/main" id="{3D4477E4-A254-8666-1FF5-DE36552B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439786"/>
            <a:ext cx="8196056" cy="5115469"/>
          </a:xfrm>
          <a:prstGeom prst="rect">
            <a:avLst/>
          </a:prstGeom>
        </p:spPr>
      </p:pic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87184D-54A1-5D5F-247B-FA1302F76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51" y="2035583"/>
            <a:ext cx="4128802" cy="326175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2CBE56-5DC4-67E6-952E-240FDB54F922}"/>
              </a:ext>
            </a:extLst>
          </p:cNvPr>
          <p:cNvCxnSpPr>
            <a:cxnSpLocks/>
            <a:stCxn id="20" idx="1"/>
            <a:endCxn id="5" idx="3"/>
          </p:cNvCxnSpPr>
          <p:nvPr/>
        </p:nvCxnSpPr>
        <p:spPr>
          <a:xfrm flipH="1">
            <a:off x="6209799" y="4267928"/>
            <a:ext cx="255061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968B73-B00E-D346-7223-01F4483EEDA4}"/>
              </a:ext>
            </a:extLst>
          </p:cNvPr>
          <p:cNvSpPr txBox="1"/>
          <p:nvPr/>
        </p:nvSpPr>
        <p:spPr>
          <a:xfrm>
            <a:off x="8760409" y="3944762"/>
            <a:ext cx="343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Adjust the vertical scaling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(volts/division)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D47B5-7475-7202-2937-4CADB9FC4E6D}"/>
              </a:ext>
            </a:extLst>
          </p:cNvPr>
          <p:cNvSpPr/>
          <p:nvPr/>
        </p:nvSpPr>
        <p:spPr>
          <a:xfrm>
            <a:off x="5858777" y="4090837"/>
            <a:ext cx="351022" cy="3541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84A19-1C4D-AC45-E0F0-734D8E420DDC}"/>
              </a:ext>
            </a:extLst>
          </p:cNvPr>
          <p:cNvSpPr txBox="1"/>
          <p:nvPr/>
        </p:nvSpPr>
        <p:spPr>
          <a:xfrm>
            <a:off x="8760409" y="4729593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Adjust the vertical offset (volts)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1DE0BB-7C43-0988-2AC6-F112F3F216A4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6209799" y="4914259"/>
            <a:ext cx="2550610" cy="134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045BF67-B4BE-476F-9701-EB3989147BA6}"/>
              </a:ext>
            </a:extLst>
          </p:cNvPr>
          <p:cNvSpPr/>
          <p:nvPr/>
        </p:nvSpPr>
        <p:spPr>
          <a:xfrm>
            <a:off x="5858777" y="4750578"/>
            <a:ext cx="351022" cy="3541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3C8083-9C97-184A-BFC8-BBF589E5E522}"/>
              </a:ext>
            </a:extLst>
          </p:cNvPr>
          <p:cNvSpPr txBox="1"/>
          <p:nvPr/>
        </p:nvSpPr>
        <p:spPr>
          <a:xfrm>
            <a:off x="8760408" y="1020249"/>
            <a:ext cx="343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Adjust the horizontal scaling (seconds/division)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4100F0-3AF3-37A9-8608-E629F899D61F}"/>
              </a:ext>
            </a:extLst>
          </p:cNvPr>
          <p:cNvCxnSpPr>
            <a:cxnSpLocks/>
          </p:cNvCxnSpPr>
          <p:nvPr/>
        </p:nvCxnSpPr>
        <p:spPr>
          <a:xfrm flipH="1">
            <a:off x="6209799" y="1242060"/>
            <a:ext cx="2550610" cy="6798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2F42E95-2A25-1823-AF41-38DC62F5D80F}"/>
              </a:ext>
            </a:extLst>
          </p:cNvPr>
          <p:cNvSpPr/>
          <p:nvPr/>
        </p:nvSpPr>
        <p:spPr>
          <a:xfrm>
            <a:off x="5858777" y="1932012"/>
            <a:ext cx="351022" cy="3541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6C941-E015-060E-9B6E-0F8F0CC37A77}"/>
              </a:ext>
            </a:extLst>
          </p:cNvPr>
          <p:cNvSpPr/>
          <p:nvPr/>
        </p:nvSpPr>
        <p:spPr>
          <a:xfrm>
            <a:off x="6640823" y="1932012"/>
            <a:ext cx="351022" cy="3541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C484ED-CFF1-47E1-E6D9-565EE4FBC78E}"/>
              </a:ext>
            </a:extLst>
          </p:cNvPr>
          <p:cNvSpPr txBox="1"/>
          <p:nvPr/>
        </p:nvSpPr>
        <p:spPr>
          <a:xfrm>
            <a:off x="8760407" y="1781540"/>
            <a:ext cx="343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Adjust the horizontal offset (relative to trigger instant)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A55273D-BD4F-0944-838A-19FD5B9A307D}"/>
              </a:ext>
            </a:extLst>
          </p:cNvPr>
          <p:cNvCxnSpPr>
            <a:cxnSpLocks/>
            <a:stCxn id="40" idx="1"/>
            <a:endCxn id="38" idx="3"/>
          </p:cNvCxnSpPr>
          <p:nvPr/>
        </p:nvCxnSpPr>
        <p:spPr>
          <a:xfrm flipH="1">
            <a:off x="6991845" y="2104706"/>
            <a:ext cx="1768562" cy="43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63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A19F-F4CD-2D88-BAE1-2A6EE5A1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Waveform Trigger</a:t>
            </a:r>
          </a:p>
        </p:txBody>
      </p:sp>
      <p:pic>
        <p:nvPicPr>
          <p:cNvPr id="10" name="Picture 9" descr="A close-up of a digital oscilloscope&#10;&#10;Description automatically generated">
            <a:extLst>
              <a:ext uri="{FF2B5EF4-FFF2-40B4-BE49-F238E27FC236}">
                <a16:creationId xmlns:a16="http://schemas.microsoft.com/office/drawing/2014/main" id="{3D4477E4-A254-8666-1FF5-DE36552B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1" y="1439786"/>
            <a:ext cx="8196056" cy="51154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3F3090-BE2F-5809-7C40-598821B2C916}"/>
              </a:ext>
            </a:extLst>
          </p:cNvPr>
          <p:cNvSpPr/>
          <p:nvPr/>
        </p:nvSpPr>
        <p:spPr>
          <a:xfrm>
            <a:off x="5875020" y="2651760"/>
            <a:ext cx="304800" cy="2133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018BB6-F0D1-4216-D383-01DD74C7EDED}"/>
              </a:ext>
            </a:extLst>
          </p:cNvPr>
          <p:cNvCxnSpPr>
            <a:cxnSpLocks/>
          </p:cNvCxnSpPr>
          <p:nvPr/>
        </p:nvCxnSpPr>
        <p:spPr>
          <a:xfrm flipH="1">
            <a:off x="6096000" y="2241649"/>
            <a:ext cx="2674620" cy="396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2CAFC6-02AD-85B3-9968-EB9F503ABE21}"/>
              </a:ext>
            </a:extLst>
          </p:cNvPr>
          <p:cNvSpPr txBox="1"/>
          <p:nvPr/>
        </p:nvSpPr>
        <p:spPr>
          <a:xfrm>
            <a:off x="8788074" y="2035583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Open the trigger menu</a:t>
            </a:r>
          </a:p>
        </p:txBody>
      </p: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87184D-54A1-5D5F-247B-FA1302F76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51" y="2035583"/>
            <a:ext cx="4128802" cy="326175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2CBE56-5DC4-67E6-952E-240FDB54F922}"/>
              </a:ext>
            </a:extLst>
          </p:cNvPr>
          <p:cNvCxnSpPr>
            <a:cxnSpLocks/>
          </p:cNvCxnSpPr>
          <p:nvPr/>
        </p:nvCxnSpPr>
        <p:spPr>
          <a:xfrm flipH="1">
            <a:off x="2511606" y="2943106"/>
            <a:ext cx="6248803" cy="21088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968B73-B00E-D346-7223-01F4483EEDA4}"/>
              </a:ext>
            </a:extLst>
          </p:cNvPr>
          <p:cNvSpPr txBox="1"/>
          <p:nvPr/>
        </p:nvSpPr>
        <p:spPr>
          <a:xfrm>
            <a:off x="8788074" y="2651760"/>
            <a:ext cx="343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Select the trigger source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92DBC0-8E03-7329-6313-55AE564C2E37}"/>
              </a:ext>
            </a:extLst>
          </p:cNvPr>
          <p:cNvSpPr txBox="1"/>
          <p:nvPr/>
        </p:nvSpPr>
        <p:spPr>
          <a:xfrm>
            <a:off x="8928096" y="3403311"/>
            <a:ext cx="343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Trigger Type (Rising Edge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default)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FE5CC0-E365-29A9-3564-EAF80A1A586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263905" y="3726477"/>
            <a:ext cx="5664191" cy="147036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  <a:effectLst>
            <a:glow rad="1524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77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404</Words>
  <Application>Microsoft Office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Office Theme</vt:lpstr>
      <vt:lpstr>Oscilloscope and Power Supply Tutorial</vt:lpstr>
      <vt:lpstr>Oscilloscope Overview</vt:lpstr>
      <vt:lpstr>Connect the Probes  to Channel 1 and 2</vt:lpstr>
      <vt:lpstr>Oscilloscope after Power-On</vt:lpstr>
      <vt:lpstr>Making Connections to Hardware</vt:lpstr>
      <vt:lpstr>Oscilloscope Grounding!</vt:lpstr>
      <vt:lpstr>Oscilloscope Grounding!</vt:lpstr>
      <vt:lpstr>Scaling the Waveforms</vt:lpstr>
      <vt:lpstr>Selecting the Waveform Trigger</vt:lpstr>
      <vt:lpstr>Adjusting the Trigger Level</vt:lpstr>
      <vt:lpstr>Add an automated measurement</vt:lpstr>
      <vt:lpstr>Add an automated measurement</vt:lpstr>
      <vt:lpstr>Add an automated measurement</vt:lpstr>
      <vt:lpstr>Measure deadtime using cursors</vt:lpstr>
      <vt:lpstr>Measure deadtime using cursors</vt:lpstr>
      <vt:lpstr>Measure deadtime using cursors</vt:lpstr>
      <vt:lpstr>Save oscilloscope waveforms</vt:lpstr>
      <vt:lpstr>Using the Power Supply</vt:lpstr>
      <vt:lpstr>Using the Power Supply</vt:lpstr>
      <vt:lpstr>Using the Power Supply</vt:lpstr>
      <vt:lpstr>Connect the Power Supply to the ADC pin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Iyer</dc:creator>
  <cp:lastModifiedBy>Rahul Iyer</cp:lastModifiedBy>
  <cp:revision>21</cp:revision>
  <dcterms:created xsi:type="dcterms:W3CDTF">2024-01-19T01:50:53Z</dcterms:created>
  <dcterms:modified xsi:type="dcterms:W3CDTF">2024-01-21T03:54:33Z</dcterms:modified>
</cp:coreProperties>
</file>